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9" r:id="rId3"/>
    <p:sldId id="260" r:id="rId4"/>
    <p:sldId id="261" r:id="rId5"/>
    <p:sldId id="262" r:id="rId6"/>
    <p:sldId id="263" r:id="rId7"/>
    <p:sldId id="264"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p:scale>
          <a:sx n="66" d="100"/>
          <a:sy n="66" d="100"/>
        </p:scale>
        <p:origin x="-1422"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EEF78A7-D389-41C1-9A45-C5944AB6566D}" type="datetimeFigureOut">
              <a:rPr lang="it-IT" smtClean="0"/>
              <a:t>27/09/2014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EEF78A7-D389-41C1-9A45-C5944AB6566D}" type="datetimeFigureOut">
              <a:rPr lang="it-IT" smtClean="0"/>
              <a:t>27/09/2014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EEF78A7-D389-41C1-9A45-C5944AB6566D}" type="datetimeFigureOut">
              <a:rPr lang="it-IT" smtClean="0"/>
              <a:t>27/09/2014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CEEF78A7-D389-41C1-9A45-C5944AB6566D}" type="datetimeFigureOut">
              <a:rPr lang="it-IT" smtClean="0"/>
              <a:t>27/09/2014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CEEF78A7-D389-41C1-9A45-C5944AB6566D}" type="datetimeFigureOut">
              <a:rPr lang="it-IT" smtClean="0"/>
              <a:t>27/09/2014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EEF78A7-D389-41C1-9A45-C5944AB6566D}" type="datetimeFigureOut">
              <a:rPr lang="it-IT" smtClean="0"/>
              <a:t>27/09/2014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CEEF78A7-D389-41C1-9A45-C5944AB6566D}" type="datetimeFigureOut">
              <a:rPr lang="it-IT" smtClean="0"/>
              <a:t>27/09/2014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CEEF78A7-D389-41C1-9A45-C5944AB6566D}" type="datetimeFigureOut">
              <a:rPr lang="it-IT" smtClean="0"/>
              <a:t>27/09/2014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F78A7-D389-41C1-9A45-C5944AB6566D}" type="datetimeFigureOut">
              <a:rPr lang="it-IT" smtClean="0"/>
              <a:t>27/09/2014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6FAA56B-FFBD-4FEA-9887-21184523F0FD}"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CEEF78A7-D389-41C1-9A45-C5944AB6566D}" type="datetimeFigureOut">
              <a:rPr lang="it-IT" smtClean="0"/>
              <a:t>27/09/2014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6FAA56B-FFBD-4FEA-9887-21184523F0FD}"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CEEF78A7-D389-41C1-9A45-C5944AB6566D}" type="datetimeFigureOut">
              <a:rPr lang="it-IT" smtClean="0"/>
              <a:t>27/09/2014</a:t>
            </a:fld>
            <a:endParaRPr lang="it-IT"/>
          </a:p>
        </p:txBody>
      </p:sp>
      <p:sp>
        <p:nvSpPr>
          <p:cNvPr id="9" name="Slide Number Placeholder 8"/>
          <p:cNvSpPr>
            <a:spLocks noGrp="1"/>
          </p:cNvSpPr>
          <p:nvPr>
            <p:ph type="sldNum" sz="quarter" idx="11"/>
          </p:nvPr>
        </p:nvSpPr>
        <p:spPr/>
        <p:txBody>
          <a:bodyPr/>
          <a:lstStyle/>
          <a:p>
            <a:fld id="{56FAA56B-FFBD-4FEA-9887-21184523F0FD}" type="slidenum">
              <a:rPr lang="it-IT" smtClean="0"/>
              <a:t>‹N›</a:t>
            </a:fld>
            <a:endParaRPr lang="it-IT"/>
          </a:p>
        </p:txBody>
      </p:sp>
      <p:sp>
        <p:nvSpPr>
          <p:cNvPr id="10" name="Footer Placeholder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6FAA56B-FFBD-4FEA-9887-21184523F0FD}"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t-IT"/>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EEF78A7-D389-41C1-9A45-C5944AB6566D}" type="datetimeFigureOut">
              <a:rPr lang="it-IT" smtClean="0"/>
              <a:t>27/09/2014</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23528" y="549286"/>
            <a:ext cx="8352928" cy="1877437"/>
          </a:xfrm>
          <a:prstGeom prst="rect">
            <a:avLst/>
          </a:prstGeom>
        </p:spPr>
        <p:txBody>
          <a:bodyPr wrap="square">
            <a:spAutoFit/>
          </a:bodyPr>
          <a:lstStyle/>
          <a:p>
            <a:pPr algn="ctr"/>
            <a:r>
              <a:rPr lang="it-IT" sz="2000" b="1" cap="all" dirty="0">
                <a:effectLst>
                  <a:reflection blurRad="12700" stA="28000" endPos="45000" dist="1003" dir="5400000" sy="-100000" algn="bl"/>
                </a:effectLst>
                <a:latin typeface="Alberta" pitchFamily="2" charset="0"/>
              </a:rPr>
              <a:t>Parrocchie di Scandolara, </a:t>
            </a:r>
            <a:r>
              <a:rPr lang="it-IT" sz="2000" b="1" cap="all" dirty="0" err="1">
                <a:effectLst>
                  <a:reflection blurRad="12700" stA="28000" endPos="45000" dist="1003" dir="5400000" sy="-100000" algn="bl"/>
                </a:effectLst>
                <a:latin typeface="Alberta" pitchFamily="2" charset="0"/>
              </a:rPr>
              <a:t>Sant’ALberto</a:t>
            </a:r>
            <a:r>
              <a:rPr lang="it-IT" sz="2000" b="1" cap="all" dirty="0">
                <a:effectLst>
                  <a:reflection blurRad="12700" stA="28000" endPos="45000" dist="1003" dir="5400000" sy="-100000" algn="bl"/>
                </a:effectLst>
                <a:latin typeface="Alberta" pitchFamily="2" charset="0"/>
              </a:rPr>
              <a:t> e Zero </a:t>
            </a:r>
            <a:r>
              <a:rPr lang="it-IT" sz="2000" b="1" cap="all" dirty="0" err="1">
                <a:effectLst>
                  <a:reflection blurRad="12700" stA="28000" endPos="45000" dist="1003" dir="5400000" sy="-100000" algn="bl"/>
                </a:effectLst>
                <a:latin typeface="Alberta" pitchFamily="2" charset="0"/>
              </a:rPr>
              <a:t>BRanco</a:t>
            </a:r>
            <a:endParaRPr lang="it-IT" sz="2000" dirty="0">
              <a:latin typeface="Alberta" pitchFamily="2" charset="0"/>
            </a:endParaRPr>
          </a:p>
          <a:p>
            <a:pPr algn="ctr"/>
            <a:r>
              <a:rPr lang="it-IT" sz="2000" b="1" cap="all" dirty="0">
                <a:effectLst>
                  <a:reflection blurRad="12700" stA="28000" endPos="45000" dist="1003" dir="5400000" sy="-100000" algn="bl"/>
                </a:effectLst>
                <a:latin typeface="Alberta" pitchFamily="2" charset="0"/>
              </a:rPr>
              <a:t>	</a:t>
            </a:r>
            <a:endParaRPr lang="it-IT" sz="2000" dirty="0">
              <a:latin typeface="Alberta" pitchFamily="2" charset="0"/>
            </a:endParaRPr>
          </a:p>
          <a:p>
            <a:pPr algn="ctr"/>
            <a:r>
              <a:rPr lang="it-IT" sz="2000" b="1" cap="all" dirty="0">
                <a:effectLst>
                  <a:reflection blurRad="12700" stA="28000" endPos="45000" dist="1003" dir="5400000" sy="-100000" algn="bl"/>
                </a:effectLst>
                <a:latin typeface="Alberta" pitchFamily="2" charset="0"/>
              </a:rPr>
              <a:t>Collaborazione pastorale</a:t>
            </a:r>
            <a:endParaRPr lang="it-IT" sz="2000" dirty="0">
              <a:latin typeface="Alberta" pitchFamily="2" charset="0"/>
            </a:endParaRPr>
          </a:p>
          <a:p>
            <a:pPr algn="ctr"/>
            <a:r>
              <a:rPr lang="it-IT" sz="2000" b="1" cap="all" dirty="0">
                <a:effectLst>
                  <a:reflection blurRad="12700" stA="28000" endPos="45000" dist="1003" dir="5400000" sy="-100000" algn="bl"/>
                </a:effectLst>
                <a:latin typeface="Alberta" pitchFamily="2" charset="0"/>
              </a:rPr>
              <a:t> di Zero Branco</a:t>
            </a:r>
            <a:endParaRPr lang="it-IT" sz="2000" dirty="0">
              <a:latin typeface="Alberta" pitchFamily="2" charset="0"/>
            </a:endParaRPr>
          </a:p>
          <a:p>
            <a:r>
              <a:rPr lang="it-IT" b="1" cap="all" dirty="0">
                <a:effectLst>
                  <a:reflection blurRad="12700" stA="28000" endPos="45000" dist="1003" dir="5400000" sy="-100000" algn="bl"/>
                </a:effectLst>
              </a:rPr>
              <a:t> </a:t>
            </a:r>
            <a:endParaRPr lang="it-IT" dirty="0"/>
          </a:p>
          <a:p>
            <a:r>
              <a:rPr lang="it-IT" dirty="0"/>
              <a:t> </a:t>
            </a:r>
          </a:p>
        </p:txBody>
      </p:sp>
      <p:sp>
        <p:nvSpPr>
          <p:cNvPr id="5" name="Rettangolo 4"/>
          <p:cNvSpPr/>
          <p:nvPr/>
        </p:nvSpPr>
        <p:spPr>
          <a:xfrm>
            <a:off x="179512" y="3789040"/>
            <a:ext cx="8712968" cy="2185214"/>
          </a:xfrm>
          <a:prstGeom prst="rect">
            <a:avLst/>
          </a:prstGeom>
        </p:spPr>
        <p:txBody>
          <a:bodyPr wrap="square">
            <a:spAutoFit/>
          </a:bodyPr>
          <a:lstStyle/>
          <a:p>
            <a:pPr algn="ctr"/>
            <a:r>
              <a:rPr lang="it-IT" sz="4800" b="1" cap="all" dirty="0">
                <a:solidFill>
                  <a:srgbClr val="FF0000"/>
                </a:solidFill>
                <a:effectLst>
                  <a:reflection blurRad="12700" stA="28000" endPos="45000" dist="1003" dir="5400000" sy="-100000" algn="bl"/>
                </a:effectLst>
                <a:latin typeface="Alberta" pitchFamily="2" charset="0"/>
              </a:rPr>
              <a:t>UOMINI E DONNE </a:t>
            </a:r>
          </a:p>
          <a:p>
            <a:pPr algn="ctr"/>
            <a:r>
              <a:rPr lang="it-IT" sz="4800" b="1" cap="all" dirty="0">
                <a:solidFill>
                  <a:srgbClr val="FF0000"/>
                </a:solidFill>
                <a:effectLst>
                  <a:reflection blurRad="12700" stA="28000" endPos="45000" dist="1003" dir="5400000" sy="-100000" algn="bl"/>
                </a:effectLst>
                <a:latin typeface="Alberta" pitchFamily="2" charset="0"/>
              </a:rPr>
              <a:t>A NORDEST …</a:t>
            </a:r>
          </a:p>
          <a:p>
            <a:pPr algn="ctr"/>
            <a:r>
              <a:rPr lang="it-IT" sz="4000" b="1" cap="all" dirty="0">
                <a:solidFill>
                  <a:srgbClr val="FF0000"/>
                </a:solidFill>
                <a:effectLst>
                  <a:reflection blurRad="12700" stA="28000" endPos="45000" dist="1003" dir="5400000" sy="-100000" algn="bl"/>
                </a:effectLst>
                <a:latin typeface="Alberta" pitchFamily="2" charset="0"/>
              </a:rPr>
              <a:t>UNA RIFLESSIONE CHE CONTINUA</a:t>
            </a:r>
          </a:p>
        </p:txBody>
      </p:sp>
    </p:spTree>
    <p:extLst>
      <p:ext uri="{BB962C8B-B14F-4D97-AF65-F5344CB8AC3E}">
        <p14:creationId xmlns:p14="http://schemas.microsoft.com/office/powerpoint/2010/main" val="2477498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Maternità 1901 Picass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81541"/>
            <a:ext cx="4032448" cy="6247454"/>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p:cNvSpPr/>
          <p:nvPr/>
        </p:nvSpPr>
        <p:spPr>
          <a:xfrm>
            <a:off x="4644008" y="116632"/>
            <a:ext cx="3744416" cy="6463308"/>
          </a:xfrm>
          <a:prstGeom prst="rect">
            <a:avLst/>
          </a:prstGeom>
        </p:spPr>
        <p:txBody>
          <a:bodyPr wrap="square">
            <a:spAutoFit/>
          </a:bodyPr>
          <a:lstStyle/>
          <a:p>
            <a:r>
              <a:rPr lang="it-IT" sz="2400" dirty="0"/>
              <a:t>La Chiesa ha ricevuto da Gesù il tesoro prezioso del Vangelo non per trattenerlo per sé, ma per donarlo generosamente agli altri, come fa una mamma. In questo servizio di evangelizzazione si manifesta in modo peculiare la maternità della Chiesa, impegnata, come una madre, ad offrire ai suoi figli il nutrimento spirituale che alimenta e fa fruttificare la vita cristiana</a:t>
            </a:r>
            <a:r>
              <a:rPr lang="it-IT" sz="2400" dirty="0" smtClean="0"/>
              <a:t>.</a:t>
            </a:r>
          </a:p>
          <a:p>
            <a:pPr algn="r"/>
            <a:endParaRPr lang="it-IT" dirty="0" smtClean="0"/>
          </a:p>
          <a:p>
            <a:pPr algn="r"/>
            <a:r>
              <a:rPr lang="it-IT" dirty="0" smtClean="0"/>
              <a:t>Papa Francesco</a:t>
            </a:r>
          </a:p>
          <a:p>
            <a:pPr algn="r"/>
            <a:r>
              <a:rPr lang="it-IT" dirty="0" smtClean="0"/>
              <a:t>Udienza del 03 settembre 2014</a:t>
            </a:r>
            <a:endParaRPr lang="it-IT" dirty="0"/>
          </a:p>
        </p:txBody>
      </p:sp>
    </p:spTree>
    <p:extLst>
      <p:ext uri="{BB962C8B-B14F-4D97-AF65-F5344CB8AC3E}">
        <p14:creationId xmlns:p14="http://schemas.microsoft.com/office/powerpoint/2010/main" val="3770078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188640"/>
            <a:ext cx="8424936" cy="6247864"/>
          </a:xfrm>
          <a:prstGeom prst="rect">
            <a:avLst/>
          </a:prstGeom>
        </p:spPr>
        <p:txBody>
          <a:bodyPr wrap="square">
            <a:spAutoFit/>
          </a:bodyPr>
          <a:lstStyle/>
          <a:p>
            <a:endParaRPr lang="it-IT" sz="2000" dirty="0" smtClean="0"/>
          </a:p>
          <a:p>
            <a:r>
              <a:rPr lang="it-IT" sz="2000" dirty="0" smtClean="0"/>
              <a:t>Dio </a:t>
            </a:r>
            <a:r>
              <a:rPr lang="it-IT" sz="2000" dirty="0"/>
              <a:t>ci ha trovato degni di affidarci il Vangelo così noi lo annunciamo, non cercando di piacere agli uomini, ma a Dio, che prova i nostri cuori </a:t>
            </a:r>
            <a:r>
              <a:rPr lang="it-IT" sz="2000" i="1" dirty="0"/>
              <a:t>(1Ts 2,3</a:t>
            </a:r>
            <a:r>
              <a:rPr lang="it-IT" sz="2000" i="1" dirty="0" smtClean="0"/>
              <a:t>)</a:t>
            </a:r>
          </a:p>
          <a:p>
            <a:r>
              <a:rPr lang="it-IT" sz="800" dirty="0" smtClean="0"/>
              <a:t> </a:t>
            </a:r>
            <a:endParaRPr lang="it-IT" sz="100" dirty="0" smtClean="0"/>
          </a:p>
          <a:p>
            <a:r>
              <a:rPr lang="it-IT" sz="2000" b="1" dirty="0" smtClean="0"/>
              <a:t>Signore </a:t>
            </a:r>
            <a:r>
              <a:rPr lang="it-IT" sz="2000" b="1" dirty="0"/>
              <a:t>Gesù, fa che al centro della missione della chiesa ci sia l’annuncio del tuo Regno e non le nostre parole</a:t>
            </a:r>
            <a:r>
              <a:rPr lang="it-IT" sz="2000" b="1" dirty="0" smtClean="0"/>
              <a:t>.</a:t>
            </a:r>
          </a:p>
          <a:p>
            <a:r>
              <a:rPr lang="it-IT" sz="2000" b="1" dirty="0" smtClean="0"/>
              <a:t> </a:t>
            </a:r>
            <a:endParaRPr lang="it-IT" sz="2000" b="1" dirty="0"/>
          </a:p>
          <a:p>
            <a:r>
              <a:rPr lang="it-IT" sz="2000" dirty="0" smtClean="0"/>
              <a:t>Siamo </a:t>
            </a:r>
            <a:r>
              <a:rPr lang="it-IT" sz="2000" dirty="0"/>
              <a:t>stati amorevoli in mezzo a voi, come una madre che ha cura dei propri figli.</a:t>
            </a:r>
            <a:r>
              <a:rPr lang="it-IT" sz="2000" b="1" dirty="0"/>
              <a:t> </a:t>
            </a:r>
            <a:r>
              <a:rPr lang="it-IT" sz="2000" dirty="0"/>
              <a:t>Così, affezionati a voi, avremmo desiderato trasmettervi non solo il vangelo di Dio, ma la nostra stessa vita, perché ci siete diventati cari. </a:t>
            </a:r>
            <a:r>
              <a:rPr lang="it-IT" sz="2000" i="1" dirty="0"/>
              <a:t>(1 </a:t>
            </a:r>
            <a:r>
              <a:rPr lang="it-IT" sz="2000" i="1" dirty="0" err="1"/>
              <a:t>Ts</a:t>
            </a:r>
            <a:r>
              <a:rPr lang="it-IT" sz="2000" i="1" dirty="0"/>
              <a:t> 2 7b-8</a:t>
            </a:r>
            <a:r>
              <a:rPr lang="it-IT" sz="2000" i="1" dirty="0" smtClean="0"/>
              <a:t>)</a:t>
            </a:r>
          </a:p>
          <a:p>
            <a:endParaRPr lang="it-IT" sz="500" dirty="0"/>
          </a:p>
          <a:p>
            <a:r>
              <a:rPr lang="it-IT" sz="2000" b="1" dirty="0" smtClean="0"/>
              <a:t>Signore </a:t>
            </a:r>
            <a:r>
              <a:rPr lang="it-IT" sz="2000" b="1" dirty="0"/>
              <a:t>Gesù, fa che la nostra vita, i nostri gesti e i nostri silenzi insieme alle nostre parole, parlino di Te. Dona a noi, tua chiesa, di essere una madre che genera alla fede</a:t>
            </a:r>
            <a:r>
              <a:rPr lang="it-IT" sz="2000" b="1" dirty="0" smtClean="0"/>
              <a:t>.</a:t>
            </a:r>
          </a:p>
          <a:p>
            <a:endParaRPr lang="it-IT" sz="2000" b="1" dirty="0"/>
          </a:p>
          <a:p>
            <a:r>
              <a:rPr lang="it-IT" sz="2000" dirty="0" smtClean="0"/>
              <a:t>Siate </a:t>
            </a:r>
            <a:r>
              <a:rPr lang="it-IT" sz="2000" dirty="0"/>
              <a:t>sempre lieti, pregate ininterrottamente, in ogni cosa rendete grazie: questa infatti è volontà di Dio in Cristo Gesù verso di voi. Non spegnete lo Spirito, non disprezzate le profezie. Vagliate ogni cosa e tenete ciò che è buono. Astenetevi da ogni specie di male. </a:t>
            </a:r>
            <a:r>
              <a:rPr lang="it-IT" sz="2000" i="1" dirty="0"/>
              <a:t>(1 </a:t>
            </a:r>
            <a:r>
              <a:rPr lang="it-IT" sz="2000" i="1" dirty="0" err="1"/>
              <a:t>Ts</a:t>
            </a:r>
            <a:r>
              <a:rPr lang="it-IT" sz="2000" i="1" dirty="0"/>
              <a:t> 5,16b-22</a:t>
            </a:r>
            <a:r>
              <a:rPr lang="it-IT" sz="2000" i="1" dirty="0" smtClean="0"/>
              <a:t>)</a:t>
            </a:r>
          </a:p>
          <a:p>
            <a:endParaRPr lang="it-IT" sz="700" i="1" dirty="0"/>
          </a:p>
          <a:p>
            <a:r>
              <a:rPr lang="it-IT" sz="2000" b="1" dirty="0" smtClean="0"/>
              <a:t>Signore </a:t>
            </a:r>
            <a:r>
              <a:rPr lang="it-IT" sz="2000" b="1" dirty="0"/>
              <a:t>Gesù, donaci la gioia di incontrarti e la gioia di essere strumento di incontro per tanti fratelli e sorelle che ci affidi. </a:t>
            </a:r>
          </a:p>
        </p:txBody>
      </p:sp>
    </p:spTree>
    <p:extLst>
      <p:ext uri="{BB962C8B-B14F-4D97-AF65-F5344CB8AC3E}">
        <p14:creationId xmlns:p14="http://schemas.microsoft.com/office/powerpoint/2010/main" val="266861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88640"/>
            <a:ext cx="7920880" cy="6001643"/>
          </a:xfrm>
          <a:prstGeom prst="rect">
            <a:avLst/>
          </a:prstGeom>
        </p:spPr>
        <p:txBody>
          <a:bodyPr wrap="square">
            <a:spAutoFit/>
          </a:bodyPr>
          <a:lstStyle/>
          <a:p>
            <a:endParaRPr lang="it-IT" sz="2000" dirty="0" smtClean="0"/>
          </a:p>
          <a:p>
            <a:r>
              <a:rPr lang="it-IT" sz="2400" b="1" dirty="0" smtClean="0"/>
              <a:t>Padre Nostro…</a:t>
            </a:r>
          </a:p>
          <a:p>
            <a:endParaRPr lang="it-IT" sz="2000" b="1" dirty="0" smtClean="0"/>
          </a:p>
          <a:p>
            <a:r>
              <a:rPr lang="it-IT" sz="2000" b="1" dirty="0" smtClean="0"/>
              <a:t>O Padre, </a:t>
            </a:r>
          </a:p>
          <a:p>
            <a:r>
              <a:rPr lang="it-IT" sz="2000" b="1" dirty="0" smtClean="0"/>
              <a:t>che hai affidato alla Chiesa di Cristo </a:t>
            </a:r>
          </a:p>
          <a:p>
            <a:r>
              <a:rPr lang="it-IT" sz="2000" b="1" dirty="0" smtClean="0"/>
              <a:t>la missione di annunciare a tutti i popoli la salvezza, </a:t>
            </a:r>
          </a:p>
          <a:p>
            <a:r>
              <a:rPr lang="it-IT" sz="2000" b="1" dirty="0" smtClean="0"/>
              <a:t>dona a noi, sue membra di rispondere </a:t>
            </a:r>
          </a:p>
          <a:p>
            <a:r>
              <a:rPr lang="it-IT" sz="2000" b="1" dirty="0" smtClean="0"/>
              <a:t>con la nostra vita alle esigenze del Regno </a:t>
            </a:r>
          </a:p>
          <a:p>
            <a:r>
              <a:rPr lang="it-IT" sz="2000" b="1" dirty="0" smtClean="0"/>
              <a:t>con quella forza che una Madre </a:t>
            </a:r>
          </a:p>
          <a:p>
            <a:r>
              <a:rPr lang="it-IT" sz="2000" b="1" dirty="0" smtClean="0"/>
              <a:t>ha nei confronti dei propri figli.</a:t>
            </a:r>
          </a:p>
          <a:p>
            <a:r>
              <a:rPr lang="it-IT" sz="2000" b="1" dirty="0" smtClean="0"/>
              <a:t>Per Cristo nostro Signore.</a:t>
            </a:r>
          </a:p>
          <a:p>
            <a:r>
              <a:rPr lang="it-IT" sz="2000" b="1" dirty="0" smtClean="0"/>
              <a:t>AMEN  </a:t>
            </a:r>
          </a:p>
          <a:p>
            <a:endParaRPr lang="it-IT" sz="2000" b="1" dirty="0" smtClean="0"/>
          </a:p>
          <a:p>
            <a:endParaRPr lang="it-IT" sz="2000" b="1" dirty="0"/>
          </a:p>
          <a:p>
            <a:endParaRPr lang="it-IT" sz="2000" b="1" dirty="0" smtClean="0"/>
          </a:p>
          <a:p>
            <a:pPr algn="r"/>
            <a:r>
              <a:rPr lang="it-IT" sz="2000" b="1" dirty="0" err="1" smtClean="0"/>
              <a:t>Jubilate</a:t>
            </a:r>
            <a:r>
              <a:rPr lang="it-IT" sz="2000" b="1" dirty="0" smtClean="0"/>
              <a:t> Deo, </a:t>
            </a:r>
            <a:r>
              <a:rPr lang="it-IT" sz="2000" b="1" dirty="0" err="1" smtClean="0"/>
              <a:t>omnis</a:t>
            </a:r>
            <a:r>
              <a:rPr lang="it-IT" sz="2000" b="1" dirty="0" smtClean="0"/>
              <a:t> terra servite Domino in </a:t>
            </a:r>
            <a:r>
              <a:rPr lang="it-IT" sz="2000" b="1" dirty="0" err="1" smtClean="0"/>
              <a:t>laetitia</a:t>
            </a:r>
            <a:endParaRPr lang="it-IT" sz="2000" b="1" dirty="0" smtClean="0"/>
          </a:p>
          <a:p>
            <a:pPr algn="r"/>
            <a:r>
              <a:rPr lang="it-IT" sz="2000" b="1" dirty="0" err="1" smtClean="0"/>
              <a:t>alleluja</a:t>
            </a:r>
            <a:r>
              <a:rPr lang="it-IT" sz="2000" b="1" dirty="0" smtClean="0"/>
              <a:t>, </a:t>
            </a:r>
            <a:r>
              <a:rPr lang="it-IT" sz="2000" b="1" dirty="0" err="1" smtClean="0"/>
              <a:t>alleluja</a:t>
            </a:r>
            <a:r>
              <a:rPr lang="it-IT" sz="2000" b="1" dirty="0" smtClean="0"/>
              <a:t> in </a:t>
            </a:r>
            <a:r>
              <a:rPr lang="it-IT" sz="2000" b="1" dirty="0" err="1" smtClean="0"/>
              <a:t>laetitia</a:t>
            </a:r>
            <a:endParaRPr lang="it-IT" sz="2000" b="1" dirty="0" smtClean="0"/>
          </a:p>
          <a:p>
            <a:pPr algn="r"/>
            <a:r>
              <a:rPr lang="it-IT" sz="2000" b="1" dirty="0" err="1" smtClean="0"/>
              <a:t>alleluja</a:t>
            </a:r>
            <a:r>
              <a:rPr lang="it-IT" sz="2000" b="1" dirty="0" smtClean="0"/>
              <a:t>, </a:t>
            </a:r>
            <a:r>
              <a:rPr lang="it-IT" sz="2000" b="1" dirty="0" err="1" smtClean="0"/>
              <a:t>alleluja</a:t>
            </a:r>
            <a:r>
              <a:rPr lang="it-IT" sz="2000" b="1" dirty="0" smtClean="0"/>
              <a:t> in </a:t>
            </a:r>
            <a:r>
              <a:rPr lang="it-IT" sz="2000" b="1" dirty="0" err="1" smtClean="0"/>
              <a:t>laetitia</a:t>
            </a:r>
            <a:endParaRPr lang="it-IT" sz="2000" b="1" dirty="0"/>
          </a:p>
          <a:p>
            <a:endParaRPr lang="it-IT" sz="2000" b="1" dirty="0"/>
          </a:p>
        </p:txBody>
      </p:sp>
    </p:spTree>
    <p:extLst>
      <p:ext uri="{BB962C8B-B14F-4D97-AF65-F5344CB8AC3E}">
        <p14:creationId xmlns:p14="http://schemas.microsoft.com/office/powerpoint/2010/main" val="204694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221784"/>
            <a:ext cx="7992888" cy="6155531"/>
          </a:xfrm>
          <a:prstGeom prst="rect">
            <a:avLst/>
          </a:prstGeom>
          <a:noFill/>
        </p:spPr>
        <p:txBody>
          <a:bodyPr wrap="square" rtlCol="0">
            <a:spAutoFit/>
          </a:bodyPr>
          <a:lstStyle/>
          <a:p>
            <a:pPr algn="ctr"/>
            <a:r>
              <a:rPr lang="it-IT" b="1" dirty="0" smtClean="0"/>
              <a:t>CONDIVISIONE DEI LAVORI DI GRUPPO</a:t>
            </a:r>
          </a:p>
          <a:p>
            <a:pPr algn="ctr"/>
            <a:r>
              <a:rPr lang="it-IT" sz="1400" b="1" dirty="0" smtClean="0"/>
              <a:t>DOMANDA 2.2</a:t>
            </a:r>
          </a:p>
          <a:p>
            <a:pPr algn="just"/>
            <a:endParaRPr lang="it-IT" sz="1400" dirty="0"/>
          </a:p>
          <a:p>
            <a:pPr algn="just"/>
            <a:r>
              <a:rPr lang="it-IT" sz="1200" b="1" dirty="0" smtClean="0"/>
              <a:t>La catechesi</a:t>
            </a:r>
            <a:r>
              <a:rPr lang="it-IT" sz="1200" dirty="0" smtClean="0"/>
              <a:t>: passi avanti nella collaborazione (cammini, percorsi delle catechiste e delle attività con i ragazzi, gruppo di terza media, coinvolgimento dei genitori).</a:t>
            </a:r>
          </a:p>
          <a:p>
            <a:pPr algn="just"/>
            <a:r>
              <a:rPr lang="it-IT" sz="1200" dirty="0" smtClean="0"/>
              <a:t>Non c’è più il parroco che fa… di fronte al doversi re-inventare (nelle forme e nei contenuti) ci sono delle fatiche di espressione in particolare con gli adulti. Ma sentiamo che è la strada. </a:t>
            </a:r>
          </a:p>
          <a:p>
            <a:pPr algn="just"/>
            <a:r>
              <a:rPr lang="it-IT" sz="1200" b="1" dirty="0" smtClean="0"/>
              <a:t>Valorizzare le occasioni già presenti: </a:t>
            </a:r>
            <a:r>
              <a:rPr lang="it-IT" sz="1200" dirty="0" smtClean="0"/>
              <a:t>Ad es. giornata Caritas; il sito della collaborazione, offerte diocesane per la formazione</a:t>
            </a:r>
          </a:p>
          <a:p>
            <a:pPr algn="just"/>
            <a:r>
              <a:rPr lang="it-IT" sz="1200" b="1" dirty="0" smtClean="0"/>
              <a:t>Il contagio e le pratiche</a:t>
            </a:r>
            <a:r>
              <a:rPr lang="it-IT" sz="1200" dirty="0" smtClean="0"/>
              <a:t>: molta «apertura»  rispetto a variazioni – formule nuove nella prospettiva della collaborazione.</a:t>
            </a:r>
          </a:p>
          <a:p>
            <a:pPr algn="just"/>
            <a:r>
              <a:rPr lang="it-IT" sz="1200" b="1" dirty="0" smtClean="0"/>
              <a:t>Azione Cattolica: </a:t>
            </a:r>
            <a:r>
              <a:rPr lang="it-IT" sz="1200" dirty="0" smtClean="0"/>
              <a:t>attività condivise nelle tre comunità, nei consigli di AC e con i ragazzi.</a:t>
            </a:r>
          </a:p>
          <a:p>
            <a:pPr algn="just"/>
            <a:r>
              <a:rPr lang="it-IT" sz="1200" b="1" dirty="0" smtClean="0"/>
              <a:t>Caritas</a:t>
            </a:r>
            <a:r>
              <a:rPr lang="it-IT" sz="1200" dirty="0" smtClean="0"/>
              <a:t>: una linea condivisa </a:t>
            </a:r>
          </a:p>
          <a:p>
            <a:pPr algn="just"/>
            <a:r>
              <a:rPr lang="it-IT" sz="1200" b="1" dirty="0" smtClean="0"/>
              <a:t>Coro</a:t>
            </a:r>
            <a:r>
              <a:rPr lang="it-IT" sz="1200" dirty="0" smtClean="0"/>
              <a:t>: bella condivisione</a:t>
            </a:r>
          </a:p>
          <a:p>
            <a:pPr algn="just"/>
            <a:endParaRPr lang="it-IT" sz="1200" dirty="0"/>
          </a:p>
          <a:p>
            <a:pPr algn="just"/>
            <a:r>
              <a:rPr lang="it-IT" sz="1200" b="1" dirty="0"/>
              <a:t>Arricchimento</a:t>
            </a:r>
            <a:r>
              <a:rPr lang="it-IT" sz="1200" dirty="0"/>
              <a:t> in particolare per la catechesi: costruire un senso comunitario attraverso attività condivise. </a:t>
            </a:r>
            <a:endParaRPr lang="it-IT" sz="1200" dirty="0" smtClean="0"/>
          </a:p>
          <a:p>
            <a:pPr algn="just"/>
            <a:r>
              <a:rPr lang="it-IT" sz="1200" b="1" dirty="0" err="1" smtClean="0"/>
              <a:t>Ri</a:t>
            </a:r>
            <a:r>
              <a:rPr lang="it-IT" sz="1200" b="1" dirty="0" smtClean="0"/>
              <a:t>–</a:t>
            </a:r>
            <a:r>
              <a:rPr lang="it-IT" sz="1200" b="1" dirty="0" err="1" smtClean="0"/>
              <a:t>abiutuarsi</a:t>
            </a:r>
            <a:r>
              <a:rPr lang="it-IT" sz="1200" b="1" dirty="0" smtClean="0"/>
              <a:t> a pensare</a:t>
            </a:r>
          </a:p>
          <a:p>
            <a:pPr algn="just"/>
            <a:r>
              <a:rPr lang="it-IT" sz="1200" dirty="0" smtClean="0"/>
              <a:t>Avere la capacità di una </a:t>
            </a:r>
            <a:r>
              <a:rPr lang="it-IT" sz="1200" b="1" dirty="0" smtClean="0"/>
              <a:t>visione complessiva.</a:t>
            </a:r>
          </a:p>
          <a:p>
            <a:pPr algn="just"/>
            <a:r>
              <a:rPr lang="it-IT" sz="1200" dirty="0" smtClean="0"/>
              <a:t>Voglia di trovare il </a:t>
            </a:r>
            <a:r>
              <a:rPr lang="it-IT" sz="1200" b="1" dirty="0" smtClean="0"/>
              <a:t>nuovo</a:t>
            </a:r>
            <a:r>
              <a:rPr lang="it-IT" sz="1200" dirty="0" smtClean="0"/>
              <a:t> ma fatica a trovarlo…</a:t>
            </a:r>
          </a:p>
          <a:p>
            <a:pPr algn="just"/>
            <a:r>
              <a:rPr lang="it-IT" sz="1200" dirty="0" smtClean="0"/>
              <a:t>Sarà necessario rivedere le «</a:t>
            </a:r>
            <a:r>
              <a:rPr lang="it-IT" sz="1200" b="1" dirty="0" smtClean="0"/>
              <a:t>strutture</a:t>
            </a:r>
            <a:r>
              <a:rPr lang="it-IT" sz="1200" dirty="0" smtClean="0"/>
              <a:t>» ad esempio i </a:t>
            </a:r>
            <a:r>
              <a:rPr lang="it-IT" sz="1200" b="1" dirty="0" smtClean="0"/>
              <a:t>consigli pastorali</a:t>
            </a:r>
            <a:r>
              <a:rPr lang="it-IT" sz="1200" dirty="0" smtClean="0"/>
              <a:t>: i tempi sono maturi per dire che il CPP non sia più il luogo in cui mettere a conoscenza ciò che fa il COCOPA. Il CPP potrebbe essere un luogo di confronto tre momenti all’anno?! I tre CPP si uniscono in queste occasioni.</a:t>
            </a:r>
          </a:p>
          <a:p>
            <a:pPr algn="just"/>
            <a:r>
              <a:rPr lang="it-IT" sz="1200" dirty="0" smtClean="0"/>
              <a:t>Perché non chiudere a turno le chiese per partecipare </a:t>
            </a:r>
            <a:r>
              <a:rPr lang="it-IT" sz="1200" b="1" dirty="0" smtClean="0"/>
              <a:t>tutti</a:t>
            </a:r>
            <a:r>
              <a:rPr lang="it-IT" sz="1200" dirty="0" smtClean="0"/>
              <a:t> ad un’ unica celebrazione?!?!?!</a:t>
            </a:r>
          </a:p>
          <a:p>
            <a:pPr algn="just"/>
            <a:r>
              <a:rPr lang="it-IT" sz="1200" dirty="0" smtClean="0"/>
              <a:t>Che posto ha il </a:t>
            </a:r>
            <a:r>
              <a:rPr lang="it-IT" sz="1200" b="1" dirty="0" smtClean="0"/>
              <a:t>laico</a:t>
            </a:r>
            <a:r>
              <a:rPr lang="it-IT" sz="1200" dirty="0" smtClean="0"/>
              <a:t> in tutto questo? Ripensare se stesso? Trovare una nuova struttura di persona? Cosa deve fare l’adulto?</a:t>
            </a:r>
          </a:p>
          <a:p>
            <a:pPr algn="just"/>
            <a:r>
              <a:rPr lang="it-IT" sz="1200" dirty="0" smtClean="0"/>
              <a:t>Tutti entusiasti della collaborazione: è una </a:t>
            </a:r>
            <a:r>
              <a:rPr lang="it-IT" sz="1200" b="1" dirty="0" smtClean="0"/>
              <a:t>opportunità</a:t>
            </a:r>
            <a:r>
              <a:rPr lang="it-IT" sz="1200" dirty="0" smtClean="0"/>
              <a:t> e non una minaccia. Con l’aumentare delle età aumentano alcune resistenze…</a:t>
            </a:r>
          </a:p>
          <a:p>
            <a:pPr algn="just"/>
            <a:endParaRPr lang="it-IT" sz="1200" dirty="0"/>
          </a:p>
          <a:p>
            <a:pPr algn="just"/>
            <a:r>
              <a:rPr lang="it-IT" sz="1200" dirty="0" smtClean="0"/>
              <a:t>Ci siamo posti una domanda: a partire dall’esperienza di chi è arrivato da fuori si ritrova la difficoltà a conoscere la comunità e incontrare qualche volto. Come facilitare questo inserimento?</a:t>
            </a:r>
          </a:p>
          <a:p>
            <a:pPr algn="just"/>
            <a:endParaRPr lang="it-IT" sz="1200" dirty="0"/>
          </a:p>
          <a:p>
            <a:pPr algn="just"/>
            <a:endParaRPr lang="it-IT" sz="1200" dirty="0"/>
          </a:p>
          <a:p>
            <a:pPr algn="just"/>
            <a:endParaRPr lang="it-IT" sz="1200" dirty="0"/>
          </a:p>
          <a:p>
            <a:pPr algn="just"/>
            <a:endParaRPr lang="it-IT" sz="1200" dirty="0"/>
          </a:p>
          <a:p>
            <a:pPr algn="just"/>
            <a:endParaRPr lang="it-IT" sz="1200" dirty="0"/>
          </a:p>
        </p:txBody>
      </p:sp>
    </p:spTree>
    <p:extLst>
      <p:ext uri="{BB962C8B-B14F-4D97-AF65-F5344CB8AC3E}">
        <p14:creationId xmlns:p14="http://schemas.microsoft.com/office/powerpoint/2010/main" val="212663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188640"/>
            <a:ext cx="7992888" cy="4862870"/>
          </a:xfrm>
          <a:prstGeom prst="rect">
            <a:avLst/>
          </a:prstGeom>
          <a:noFill/>
        </p:spPr>
        <p:txBody>
          <a:bodyPr wrap="square" rtlCol="0">
            <a:spAutoFit/>
          </a:bodyPr>
          <a:lstStyle/>
          <a:p>
            <a:pPr algn="ctr"/>
            <a:r>
              <a:rPr lang="it-IT" b="1" dirty="0" smtClean="0"/>
              <a:t>CONDIVISIONE DEI LAVORI DI GRUPPO</a:t>
            </a:r>
          </a:p>
          <a:p>
            <a:pPr algn="ctr"/>
            <a:r>
              <a:rPr lang="it-IT" sz="1400" b="1" dirty="0" smtClean="0"/>
              <a:t>DOMANDA 3</a:t>
            </a:r>
          </a:p>
          <a:p>
            <a:pPr marL="285750" indent="-285750" algn="just">
              <a:buFont typeface="Arial" panose="020B0604020202020204" pitchFamily="34" charset="0"/>
              <a:buChar char="•"/>
            </a:pPr>
            <a:r>
              <a:rPr lang="it-IT" sz="1400" dirty="0" smtClean="0"/>
              <a:t>Non chiusura nella singola realtà</a:t>
            </a:r>
          </a:p>
          <a:p>
            <a:pPr marL="285750" indent="-285750" algn="just">
              <a:buFont typeface="Arial" panose="020B0604020202020204" pitchFamily="34" charset="0"/>
              <a:buChar char="•"/>
            </a:pPr>
            <a:r>
              <a:rPr lang="it-IT" sz="1400" dirty="0" smtClean="0"/>
              <a:t>Tutti si sentano invitati: la possibilità di partecipare</a:t>
            </a:r>
          </a:p>
          <a:p>
            <a:pPr marL="285750" indent="-285750" algn="just">
              <a:buFont typeface="Arial" panose="020B0604020202020204" pitchFamily="34" charset="0"/>
              <a:buChar char="•"/>
            </a:pPr>
            <a:r>
              <a:rPr lang="it-IT" sz="1400" dirty="0" smtClean="0"/>
              <a:t>Non scoraggiarsi di fronte ai numeri</a:t>
            </a:r>
          </a:p>
          <a:p>
            <a:pPr marL="285750" indent="-285750" algn="just">
              <a:buFont typeface="Arial" panose="020B0604020202020204" pitchFamily="34" charset="0"/>
              <a:buChar char="•"/>
            </a:pPr>
            <a:r>
              <a:rPr lang="it-IT" sz="1400" dirty="0" smtClean="0"/>
              <a:t>Seminare con pazienza</a:t>
            </a:r>
          </a:p>
          <a:p>
            <a:pPr marL="285750" indent="-285750" algn="just">
              <a:buFont typeface="Arial" panose="020B0604020202020204" pitchFamily="34" charset="0"/>
              <a:buChar char="•"/>
            </a:pPr>
            <a:r>
              <a:rPr lang="it-IT" sz="1400" dirty="0" smtClean="0"/>
              <a:t>Dialogo tra i gruppi e le esperienze-creare attività condivise.</a:t>
            </a:r>
          </a:p>
          <a:p>
            <a:pPr marL="285750" indent="-285750" algn="just">
              <a:buFont typeface="Arial" panose="020B0604020202020204" pitchFamily="34" charset="0"/>
              <a:buChar char="•"/>
            </a:pPr>
            <a:r>
              <a:rPr lang="it-IT" sz="1400" dirty="0" smtClean="0"/>
              <a:t>Le strade per incontrare le persone sono tante: es. la scintilla al centro commerciale</a:t>
            </a:r>
          </a:p>
          <a:p>
            <a:pPr marL="285750" indent="-285750" algn="just">
              <a:buFont typeface="Arial" panose="020B0604020202020204" pitchFamily="34" charset="0"/>
              <a:buChar char="•"/>
            </a:pPr>
            <a:r>
              <a:rPr lang="it-IT" sz="1400" dirty="0" smtClean="0"/>
              <a:t>Essere positivi e non polemici nelle cose che si fanno: collaborare è un opportunità.</a:t>
            </a:r>
          </a:p>
          <a:p>
            <a:pPr marL="285750" indent="-285750" algn="just">
              <a:buFont typeface="Arial" panose="020B0604020202020204" pitchFamily="34" charset="0"/>
              <a:buChar char="•"/>
            </a:pPr>
            <a:r>
              <a:rPr lang="it-IT" sz="1400" dirty="0" smtClean="0"/>
              <a:t>Abbandonare in maniera tendenzialmente definitiva l’idea che solo nella mia parrocchia c’è il buono (domande, risposte, relazioni…)</a:t>
            </a:r>
          </a:p>
          <a:p>
            <a:pPr marL="285750" indent="-285750" algn="just">
              <a:buFont typeface="Arial" panose="020B0604020202020204" pitchFamily="34" charset="0"/>
              <a:buChar char="•"/>
            </a:pPr>
            <a:r>
              <a:rPr lang="it-IT" sz="1400" dirty="0" smtClean="0"/>
              <a:t>Essere disponibili a rinunciare… </a:t>
            </a:r>
            <a:endParaRPr lang="it-IT" sz="1400" dirty="0"/>
          </a:p>
          <a:p>
            <a:pPr marL="285750" indent="-285750" algn="just">
              <a:buFont typeface="Arial" panose="020B0604020202020204" pitchFamily="34" charset="0"/>
              <a:buChar char="•"/>
            </a:pPr>
            <a:r>
              <a:rPr lang="it-IT" sz="1400" dirty="0" smtClean="0"/>
              <a:t>Emerge il fatto che riconosciamo che si parla un linguaggio nuovo nella prospettiva della collaborazione: emergono oggi sensibilità che solo 3 anni fa  era difficile immaginare…. Occorre essere testimoni con il resto delle comunità</a:t>
            </a:r>
          </a:p>
          <a:p>
            <a:pPr marL="285750" indent="-285750" algn="just">
              <a:buFont typeface="Arial" panose="020B0604020202020204" pitchFamily="34" charset="0"/>
              <a:buChar char="•"/>
            </a:pPr>
            <a:r>
              <a:rPr lang="it-IT" sz="1400" dirty="0" smtClean="0"/>
              <a:t>Sarebbe bello che maggiormente ogni gruppo facesse emergere il perdono, il regno e l’amore, non delegando a qualcuno </a:t>
            </a:r>
          </a:p>
          <a:p>
            <a:pPr marL="285750" indent="-285750" algn="just">
              <a:buFont typeface="Arial" panose="020B0604020202020204" pitchFamily="34" charset="0"/>
              <a:buChar char="•"/>
            </a:pPr>
            <a:r>
              <a:rPr lang="it-IT" sz="1400" dirty="0" smtClean="0"/>
              <a:t>Dal punto di vista pratico: ben vengano sti momenti di confronto tra generazioni magari in maniera più feriale. Lo scopo è di dare valore alla testimonianza e al contagio.</a:t>
            </a:r>
          </a:p>
          <a:p>
            <a:pPr marL="285750" indent="-285750" algn="just">
              <a:buFont typeface="Arial" panose="020B0604020202020204" pitchFamily="34" charset="0"/>
              <a:buChar char="•"/>
            </a:pPr>
            <a:r>
              <a:rPr lang="it-IT" sz="1400" dirty="0" smtClean="0"/>
              <a:t>Importanti gli incontri come questo come pure gli incontri trasversali tra i settori.</a:t>
            </a:r>
          </a:p>
          <a:p>
            <a:pPr marL="285750" indent="-285750" algn="just">
              <a:buFont typeface="Arial" panose="020B0604020202020204" pitchFamily="34" charset="0"/>
              <a:buChar char="•"/>
            </a:pPr>
            <a:r>
              <a:rPr lang="it-IT" sz="1400" dirty="0" smtClean="0"/>
              <a:t>Importante scrivere nel foglietto quello che avviene nelle altre parrocchie.</a:t>
            </a:r>
            <a:endParaRPr lang="it-IT" sz="1400" dirty="0"/>
          </a:p>
          <a:p>
            <a:pPr algn="just"/>
            <a:endParaRPr lang="it-IT" sz="1200" dirty="0"/>
          </a:p>
        </p:txBody>
      </p:sp>
    </p:spTree>
    <p:extLst>
      <p:ext uri="{BB962C8B-B14F-4D97-AF65-F5344CB8AC3E}">
        <p14:creationId xmlns:p14="http://schemas.microsoft.com/office/powerpoint/2010/main" val="3910888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70530"/>
            <a:ext cx="4384389" cy="67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4996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te">
  <a:themeElements>
    <a:clrScheme name="Adiacent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839</TotalTime>
  <Words>951</Words>
  <Application>Microsoft Office PowerPoint</Application>
  <PresentationFormat>Presentazione su schermo (4:3)</PresentationFormat>
  <Paragraphs>83</Paragraphs>
  <Slides>7</Slides>
  <Notes>0</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Adiacente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Parrocchia</dc:creator>
  <cp:lastModifiedBy>don Marco</cp:lastModifiedBy>
  <cp:revision>14</cp:revision>
  <dcterms:created xsi:type="dcterms:W3CDTF">2014-09-26T09:39:51Z</dcterms:created>
  <dcterms:modified xsi:type="dcterms:W3CDTF">2014-09-27T12:44:56Z</dcterms:modified>
</cp:coreProperties>
</file>